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S Reference Sans Serif" panose="020B0604030504040204" pitchFamily="34" charset="0"/>
      <p:regular r:id="rId11"/>
    </p:embeddedFont>
    <p:embeddedFont>
      <p:font typeface="Myanmar Text" panose="020B0502040204020203" pitchFamily="34" charset="0"/>
      <p:regular r:id="rId12"/>
      <p:bold r:id="rId13"/>
    </p:embeddedFont>
    <p:embeddedFont>
      <p:font typeface="Overpass"/>
      <p:regular r:id="rId14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2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95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Myanmar Text" panose="020B0502040204020203" pitchFamily="34" charset="0"/>
                <a:ea typeface="Overpass Bold" pitchFamily="34" charset="-122"/>
                <a:cs typeface="Myanmar Text" panose="020B0502040204020203" pitchFamily="34" charset="0"/>
              </a:rPr>
              <a:t>Wild-Animal Detection Using Applied Machine Learning</a:t>
            </a:r>
            <a:endParaRPr lang="en-US" sz="4400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MS PMincho" panose="020B0400000000000000" pitchFamily="18" charset="-128"/>
                <a:ea typeface="MS PMincho" panose="020B0400000000000000" pitchFamily="18" charset="-128"/>
                <a:cs typeface="Overpass" pitchFamily="34" charset="-120"/>
              </a:rPr>
              <a:t>This presentation explores the application of machine learning techniques to detect and classify wild animals in real-world settings.</a:t>
            </a:r>
            <a:endParaRPr lang="en-US" sz="1850" dirty="0">
              <a:latin typeface="MS PMincho" panose="020B0400000000000000" pitchFamily="18" charset="-128"/>
              <a:ea typeface="MS PMincho" panose="020B0400000000000000" pitchFamily="18" charset="-128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A55FC9-F891-10EF-957E-67120D338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7181704"/>
            <a:ext cx="4582164" cy="10478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645" y="660321"/>
            <a:ext cx="6811447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kern="0" spc="-123" dirty="0">
                <a:solidFill>
                  <a:srgbClr val="FFFFF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Data Loading and Preparation</a:t>
            </a:r>
            <a:endParaRPr lang="en-US" sz="4100" dirty="0">
              <a:latin typeface="MS Reference Sans Serif" panose="020B060403050404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5" y="1756767"/>
            <a:ext cx="9441180" cy="35280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6645" y="5756196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FFFFF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Data Augmentation</a:t>
            </a:r>
            <a:endParaRPr lang="en-US" sz="2050" dirty="0">
              <a:latin typeface="MS Reference Sans Serif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6645" y="6304359"/>
            <a:ext cx="6267926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MS Reference Sans Serif" panose="020B0604030504040204" pitchFamily="34" charset="0"/>
                <a:ea typeface="Overpass" pitchFamily="34" charset="-122"/>
                <a:cs typeface="Overpass" pitchFamily="34" charset="-120"/>
              </a:rPr>
              <a:t>Using the TensorFlow.keras library and the ImageDataGenerator method, we perform data augmentation to improve model quality and avoid overfitting.</a:t>
            </a:r>
            <a:endParaRPr lang="en-US" sz="1700" dirty="0">
              <a:latin typeface="MS Reference Sans Serif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3449" y="5756196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FFFFF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ResNet50 Model</a:t>
            </a:r>
            <a:endParaRPr lang="en-US" sz="2050" dirty="0">
              <a:latin typeface="MS Reference Sans Serif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3449" y="6304359"/>
            <a:ext cx="6267926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MS Reference Sans Serif" panose="020B0604030504040204" pitchFamily="34" charset="0"/>
                <a:ea typeface="Overpass" pitchFamily="34" charset="-122"/>
                <a:cs typeface="Overpass" pitchFamily="34" charset="-120"/>
              </a:rPr>
              <a:t>The ResNet50 model is applied, with generators used to load and prepare data with a size of 224x224 and a batch size of 512.</a:t>
            </a:r>
            <a:endParaRPr lang="en-US" sz="1700" dirty="0">
              <a:latin typeface="MS Reference Sans Serif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712E35-F990-6B59-C0D1-3B1002E6D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236" y="7312191"/>
            <a:ext cx="4582164" cy="8363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238" y="598884"/>
            <a:ext cx="5263634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Training and Evaluation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38" y="1566029"/>
            <a:ext cx="3405068" cy="442841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62238" y="6484263"/>
            <a:ext cx="489942" cy="489942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ru-KZ"/>
          </a:p>
        </p:txBody>
      </p:sp>
      <p:sp>
        <p:nvSpPr>
          <p:cNvPr id="5" name="Text 2"/>
          <p:cNvSpPr/>
          <p:nvPr/>
        </p:nvSpPr>
        <p:spPr>
          <a:xfrm>
            <a:off x="950238" y="6575465"/>
            <a:ext cx="11382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69946" y="6484263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Training </a:t>
            </a:r>
            <a:r>
              <a:rPr lang="en-US" sz="2000" b="1" kern="0" spc="-61" dirty="0">
                <a:solidFill>
                  <a:srgbClr val="E5E0D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Process</a:t>
            </a:r>
            <a:endParaRPr lang="en-US" sz="2000" dirty="0">
              <a:latin typeface="MS Reference Sans Serif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69946" y="6935153"/>
            <a:ext cx="5736431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</a:t>
            </a:r>
            <a:r>
              <a:rPr lang="en-US" sz="1700" dirty="0">
                <a:solidFill>
                  <a:srgbClr val="E5E0DF"/>
                </a:solidFill>
                <a:latin typeface="MS Reference Sans Serif" panose="020B0604030504040204" pitchFamily="34" charset="0"/>
                <a:ea typeface="Overpass" pitchFamily="34" charset="-122"/>
                <a:cs typeface="Overpass" pitchFamily="34" charset="-120"/>
              </a:rPr>
              <a:t>training</a:t>
            </a: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process of the model is started here.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142" y="6484263"/>
            <a:ext cx="489942" cy="489942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ru-KZ"/>
          </a:p>
        </p:txBody>
      </p:sp>
      <p:sp>
        <p:nvSpPr>
          <p:cNvPr id="9" name="Text 6"/>
          <p:cNvSpPr/>
          <p:nvPr/>
        </p:nvSpPr>
        <p:spPr>
          <a:xfrm>
            <a:off x="7579638" y="6575465"/>
            <a:ext cx="17883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131850" y="6484263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Visualization</a:t>
            </a:r>
            <a:endParaRPr lang="en-US" sz="2000" dirty="0">
              <a:latin typeface="MS Reference Sans Serif" panose="020B060403050404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31850" y="6935153"/>
            <a:ext cx="5736431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Training results are visualized, showing that the model trains very well, </a:t>
            </a:r>
            <a:r>
              <a:rPr lang="en-US" sz="1700" dirty="0">
                <a:solidFill>
                  <a:srgbClr val="E5E0DF"/>
                </a:solidFill>
                <a:latin typeface="MS Reference Sans Serif" panose="020B0604030504040204" pitchFamily="34" charset="0"/>
                <a:ea typeface="Overpass" pitchFamily="34" charset="-122"/>
                <a:cs typeface="Overpass" pitchFamily="34" charset="-120"/>
              </a:rPr>
              <a:t>with</a:t>
            </a: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no overfitting.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4B28A5-BE47-BAE1-9E76-6503532CB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9958" y="7522846"/>
            <a:ext cx="3090441" cy="7067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70819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Model Enhancement</a:t>
            </a:r>
            <a:endParaRPr lang="en-US" sz="4400" dirty="0">
              <a:latin typeface="MS Reference Sans Serif" panose="020B060403050404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2771180"/>
            <a:ext cx="5639753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ru-KZ">
              <a:latin typeface="MS Reference Sans Serif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84659" y="30181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Enhanced Model</a:t>
            </a:r>
            <a:endParaRPr lang="en-US" sz="2200" dirty="0">
              <a:latin typeface="MS Reference Sans Serif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84659" y="3449361"/>
            <a:ext cx="51458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MS Reference Sans Serif" panose="020B0604030504040204" pitchFamily="34" charset="0"/>
                <a:ea typeface="Overpass" pitchFamily="34" charset="-122"/>
                <a:cs typeface="Overpass" pitchFamily="34" charset="-120"/>
              </a:rPr>
              <a:t>We apply a better model, ResNet50, by adding DropOut, BatchNormalization, and ReLU.</a:t>
            </a:r>
            <a:endParaRPr lang="en-US" sz="1850" dirty="0">
              <a:latin typeface="MS Reference Sans Serif" panose="020B060403050404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37724" y="4765953"/>
            <a:ext cx="5639753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ru-KZ">
              <a:latin typeface="MS Reference Sans Serif" panose="020B060403050404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84659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Improved Results</a:t>
            </a:r>
            <a:endParaRPr lang="en-US" sz="2200" dirty="0">
              <a:latin typeface="MS Reference Sans Serif" panose="020B060403050404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84659" y="5508427"/>
            <a:ext cx="51458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MS Reference Sans Serif" panose="020B0604030504040204" pitchFamily="34" charset="0"/>
                <a:ea typeface="Overpass" pitchFamily="34" charset="-122"/>
                <a:cs typeface="Overpass" pitchFamily="34" charset="-120"/>
              </a:rPr>
              <a:t>The results of the enhanced model are slightly better than the initial model.</a:t>
            </a:r>
            <a:endParaRPr lang="en-US" sz="1850" dirty="0">
              <a:latin typeface="MS Reference Sans Serif" panose="020B060403050404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6E805B-EF21-410C-3D18-A872D4CD8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032" y="6914967"/>
            <a:ext cx="3439005" cy="131463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CCD0648-01E8-8ABB-D038-F67F6904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539" y="162025"/>
            <a:ext cx="6332066" cy="51096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CB290B-F6D1-5D27-F8A1-EE65DDE4A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004" y="5508427"/>
            <a:ext cx="7163800" cy="24101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288" y="613886"/>
            <a:ext cx="5661184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124" dirty="0">
                <a:solidFill>
                  <a:srgbClr val="FFFFF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Visualizing Performance</a:t>
            </a:r>
            <a:endParaRPr lang="en-US" sz="4100" dirty="0">
              <a:latin typeface="MS Reference Sans Serif" panose="020B060403050404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600" y="2667163"/>
            <a:ext cx="2754868" cy="3958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1288" y="6150054"/>
            <a:ext cx="262651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FFFFF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Evaluation Metrics</a:t>
            </a:r>
            <a:endParaRPr lang="en-US" sz="2050" dirty="0">
              <a:latin typeface="MS Reference Sans Serif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1288" y="6701552"/>
            <a:ext cx="6261616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MS Reference Sans Serif" panose="020B0604030504040204" pitchFamily="34" charset="0"/>
                <a:ea typeface="Overpass" pitchFamily="34" charset="-122"/>
                <a:cs typeface="Overpass" pitchFamily="34" charset="-120"/>
              </a:rPr>
              <a:t>We perform evaluation measurements of F1, precision, and recall.</a:t>
            </a:r>
            <a:endParaRPr lang="en-US" sz="1750" dirty="0">
              <a:latin typeface="MS Reference Sans Serif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564348" y="1439600"/>
            <a:ext cx="262651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FFFFF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Model Accuracy</a:t>
            </a:r>
            <a:endParaRPr lang="en-US" sz="2050" dirty="0">
              <a:latin typeface="MS Reference Sans Serif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447871" y="1952788"/>
            <a:ext cx="6261616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These metrics show that the model works very well and is accurate.</a:t>
            </a:r>
            <a:endParaRPr lang="en-US" sz="1750" dirty="0"/>
          </a:p>
        </p:txBody>
      </p:sp>
      <p:pic>
        <p:nvPicPr>
          <p:cNvPr id="8" name="Рисунок 7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0EFB6E6-9582-5FA4-93E1-5FC93F91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53" y="2504099"/>
            <a:ext cx="7858202" cy="32214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650021-9341-DB53-781F-8F9C85DFC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028" y="7591336"/>
            <a:ext cx="2305372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677" y="515898"/>
            <a:ext cx="7768947" cy="550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kern="0" spc="-104" dirty="0">
                <a:solidFill>
                  <a:srgbClr val="FFFFF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Next Steps: EfficientDet Implementation</a:t>
            </a:r>
            <a:endParaRPr lang="en-US" sz="3450" dirty="0">
              <a:latin typeface="MS Reference Sans Serif" panose="020B060403050404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77" y="1347788"/>
            <a:ext cx="8945523" cy="481226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77" y="6370796"/>
            <a:ext cx="468273" cy="4682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5677" y="7026354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kern="0" spc="-52" dirty="0">
                <a:solidFill>
                  <a:srgbClr val="E5E0D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EfficientDet</a:t>
            </a:r>
            <a:endParaRPr lang="en-US" sz="1700" dirty="0">
              <a:latin typeface="MS Reference Sans Serif" panose="020B060403050404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55677" y="7414141"/>
            <a:ext cx="1331904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apply EfficientDet, a </a:t>
            </a:r>
            <a:r>
              <a:rPr lang="en-US" sz="1450" dirty="0">
                <a:solidFill>
                  <a:srgbClr val="E5E0DF"/>
                </a:solidFill>
                <a:latin typeface="MS Reference Sans Serif" panose="020B0604030504040204" pitchFamily="34" charset="0"/>
                <a:ea typeface="Overpass" pitchFamily="34" charset="-122"/>
                <a:cs typeface="Overpass" pitchFamily="34" charset="-120"/>
              </a:rPr>
              <a:t>state-of-the-art</a:t>
            </a: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object detection model, and install the necessary resources.</a:t>
            </a:r>
            <a:endParaRPr lang="en-US" sz="14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262FA9-C3D5-81BF-B1E1-1D5966101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028" y="7591336"/>
            <a:ext cx="2305372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704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1623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Challenges and Future Directions</a:t>
            </a:r>
            <a:endParaRPr lang="en-US" sz="4400" dirty="0">
              <a:latin typeface="MS Reference Sans Serif" panose="020B060403050404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8324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3225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GPU Limitations</a:t>
            </a:r>
            <a:endParaRPr lang="en-US" sz="2200" dirty="0">
              <a:latin typeface="MS Reference Sans Serif" panose="020B060403050404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393513" y="3818096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MS Reference Sans Serif" panose="020B0604030504040204" pitchFamily="34" charset="0"/>
                <a:ea typeface="Overpass" pitchFamily="34" charset="-122"/>
                <a:cs typeface="Overpass" pitchFamily="34" charset="-120"/>
              </a:rPr>
              <a:t>Many accounts were changed due to the laptop's inability to support the GPU system.</a:t>
            </a:r>
            <a:endParaRPr lang="en-US" sz="1850" dirty="0">
              <a:latin typeface="MS Reference Sans Serif" panose="020B060403050404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99824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52375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Time Constraints</a:t>
            </a:r>
            <a:endParaRPr lang="en-US" sz="2200" dirty="0">
              <a:latin typeface="MS Reference Sans Serif" panose="020B060403050404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393513" y="573309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MS Reference Sans Serif" panose="020B0604030504040204" pitchFamily="34" charset="0"/>
                <a:ea typeface="Overpass" pitchFamily="34" charset="-122"/>
                <a:cs typeface="Overpass" pitchFamily="34" charset="-120"/>
              </a:rPr>
              <a:t>Implementing the final steps with EfficientDet has become practically impossible due to lack of time.</a:t>
            </a:r>
            <a:endParaRPr lang="en-US" sz="1850" dirty="0">
              <a:latin typeface="MS Reference Sans Serif" panose="020B060403050404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256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MS Reference Sans Serif" panose="020B0604030504040204" pitchFamily="34" charset="0"/>
                <a:ea typeface="Overpass Bold" pitchFamily="34" charset="-122"/>
                <a:cs typeface="Overpass Bold" pitchFamily="34" charset="-120"/>
              </a:rPr>
              <a:t>Conclusion</a:t>
            </a:r>
            <a:endParaRPr lang="en-US" sz="4400" dirty="0">
              <a:latin typeface="MS Reference Sans Serif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688675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MS Reference Sans Serif" panose="020B0604030504040204" pitchFamily="34" charset="0"/>
                <a:ea typeface="Overpass" pitchFamily="34" charset="-122"/>
                <a:cs typeface="Overpass" pitchFamily="34" charset="-120"/>
              </a:rPr>
              <a:t>This project successfully explored the application of machine learning for wild-animal detection. We identified and addressed challenges related to data augmentation, model selection, and training optimization. Our findings demonstrate the potential of these techniques for real-world conservation efforts and wildlife monitoring.</a:t>
            </a:r>
            <a:endParaRPr lang="en-US" sz="1850" dirty="0">
              <a:latin typeface="MS Reference Sans Serif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494DE0-3C99-5952-60D0-6399076B0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028" y="7591336"/>
            <a:ext cx="2305372" cy="638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301</Words>
  <Application>Microsoft Office PowerPoint</Application>
  <PresentationFormat>Произвольный</PresentationFormat>
  <Paragraphs>42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MS PMincho</vt:lpstr>
      <vt:lpstr>Arial</vt:lpstr>
      <vt:lpstr>Myanmar Text</vt:lpstr>
      <vt:lpstr>Overpass Bold</vt:lpstr>
      <vt:lpstr>MS Reference Sans Serif</vt:lpstr>
      <vt:lpstr>Overpass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Хамзин Саят Талгатулы</cp:lastModifiedBy>
  <cp:revision>3</cp:revision>
  <dcterms:created xsi:type="dcterms:W3CDTF">2024-11-19T01:35:16Z</dcterms:created>
  <dcterms:modified xsi:type="dcterms:W3CDTF">2024-11-19T01:41:09Z</dcterms:modified>
</cp:coreProperties>
</file>